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82" r:id="rId2"/>
    <p:sldId id="281" r:id="rId3"/>
    <p:sldId id="273" r:id="rId4"/>
    <p:sldId id="274" r:id="rId5"/>
    <p:sldId id="275" r:id="rId6"/>
    <p:sldId id="276" r:id="rId7"/>
    <p:sldId id="277" r:id="rId8"/>
    <p:sldId id="278" r:id="rId9"/>
    <p:sldId id="279" r:id="rId10"/>
    <p:sldId id="280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61898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7869234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4349842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0519798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38307387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6545987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1677578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61732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792798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48797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86372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7312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5314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73101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5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896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smtClean="0"/>
              <a:pPr/>
              <a:t>4/29/2016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02111984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08369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ço Reservado para Conteúdo 3" descr="121245856_1GG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0717" y="299086"/>
            <a:ext cx="5951945" cy="5951945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Os efeitos na socialização e os desafios educacionais na era digital</a:t>
            </a:r>
          </a:p>
          <a:p>
            <a:pPr algn="just">
              <a:buFont typeface="Wingdings" pitchFamily="2" charset="2"/>
              <a:buChar char="Ø"/>
            </a:pPr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“ O primeiro resultado destas mudanças significativas em instituições sociais e nas relações de experiência dentro da aldeia global digital é que também foram modificados de maneira importante, nos conteúdos, nas formas e nos códigos, os processos de socialização das novas gerações e, portanto, as demandas e exigências educacionais na instituição escolar.” (p.22)</a:t>
            </a:r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Desenvolvimento e conhecimento na era digital</a:t>
            </a:r>
          </a:p>
          <a:p>
            <a:pPr algn="just"/>
            <a:r>
              <a:rPr lang="pt-BR" dirty="0" smtClean="0"/>
              <a:t>“A vida cotidiana de crianças, jovens e adultos se encontra profundamente alterada pela ininterrupta e poderosa penetração social das novas tecnologias da informação e da comunicação [...]” (p.22)</a:t>
            </a:r>
          </a:p>
          <a:p>
            <a:pPr algn="just">
              <a:buNone/>
            </a:pPr>
            <a:endParaRPr lang="pt-BR" dirty="0" smtClean="0"/>
          </a:p>
          <a:p>
            <a:pPr lvl="4" algn="just">
              <a:buFont typeface="Wingdings" pitchFamily="2" charset="2"/>
              <a:buChar char="q"/>
            </a:pPr>
            <a:r>
              <a:rPr lang="pt-BR" dirty="0" smtClean="0"/>
              <a:t>Expansão dos recursos e das possibilidades de conhecimento e ação.</a:t>
            </a:r>
          </a:p>
          <a:p>
            <a:pPr lvl="4" algn="just">
              <a:buFont typeface="Wingdings" pitchFamily="2" charset="2"/>
              <a:buChar char="q"/>
            </a:pPr>
            <a:r>
              <a:rPr lang="pt-BR" dirty="0" smtClean="0"/>
              <a:t>As ferramentas digitais evoluíram  executando múltiplas e sucessivamente mais complexas funções sociais.</a:t>
            </a:r>
          </a:p>
          <a:p>
            <a:pPr lvl="4" algn="just">
              <a:buFont typeface="Wingdings" pitchFamily="2" charset="2"/>
              <a:buChar char="q"/>
            </a:pPr>
            <a:r>
              <a:rPr lang="pt-BR" dirty="0" smtClean="0"/>
              <a:t>Na era da informação global-digital, a cognição, tanto conteúdos como os processos, encontra-se distribuída e dispersa entre mentes humanas, meios digitais, grupos de pessoas, espaços e tempos. </a:t>
            </a:r>
          </a:p>
          <a:p>
            <a:pPr lvl="4" algn="just">
              <a:buFont typeface="Wingdings" pitchFamily="2" charset="2"/>
              <a:buChar char="q"/>
            </a:pPr>
            <a:r>
              <a:rPr lang="pt-BR" dirty="0" smtClean="0"/>
              <a:t>A possibilidade de confiar algumas tarefas, funções e atividades às máquinas.</a:t>
            </a:r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Impacto da era digital nas novas gerações</a:t>
            </a:r>
          </a:p>
          <a:p>
            <a:pPr algn="just"/>
            <a:r>
              <a:rPr lang="pt-BR" dirty="0" smtClean="0"/>
              <a:t>A vida cotidiana das novas gerações configura-se mediada pelas redes sociais virtuais.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			“ Eles raramente fazem uma só coisa por vez, assistem à televisão, com o computador em cima dos joelhos ou com o telefone, os bate-papos ou as redes ativadas, dedicando uma tenção parcial a cada uma das tarefas e demandando comunicação e gratificação instantâneas, o que pode minar a sua paciência e aumentar a sua ansiedade diante da carência do hábito de esperar ou de demora.” (p. 26)</a:t>
            </a:r>
          </a:p>
          <a:p>
            <a:pPr>
              <a:buNone/>
            </a:pP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Desafios escolares na era digital</a:t>
            </a:r>
          </a:p>
          <a:p>
            <a:pPr>
              <a:buNone/>
            </a:pPr>
            <a:endParaRPr lang="pt-BR" dirty="0" smtClean="0"/>
          </a:p>
          <a:p>
            <a:pPr algn="just"/>
            <a:r>
              <a:rPr lang="pt-BR" dirty="0" smtClean="0"/>
              <a:t>“ O desafio da escola contemporânea reside na dificuldade  na necessidade de transformar e enxurrada desorganizada e fragmentada de informações em conhecimento, ou seja, em corpos organizados de proposições, modelos, esquemas e mapas mentais que ajudem a entender melhor a realidade, bem como na dificuldade para transformar esse conhecimento em pensamento e sabedoria.” (p. 29)</a:t>
            </a:r>
            <a:endParaRPr lang="pt-B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II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Insatisfação escolar: a escola sobrecarregada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77334" y="1920241"/>
            <a:ext cx="8596668" cy="4121122"/>
          </a:xfrm>
        </p:spPr>
        <p:txBody>
          <a:bodyPr/>
          <a:lstStyle/>
          <a:p>
            <a:pPr>
              <a:buNone/>
            </a:pPr>
            <a:r>
              <a:rPr lang="pt-BR" dirty="0" smtClean="0"/>
              <a:t>As peculiaridades dos sistemas educacionais na sociedade neoliberal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As exigências da economia global, as demandas do sistema produtivo definido pelo capitalismo financeiro, digital e deslocalizado, os interesses da sociedade de consumo, estão impondo modelos semelhantes em todos os países.</a:t>
            </a:r>
          </a:p>
          <a:p>
            <a:pPr lvl="4">
              <a:buFont typeface="Wingdings" pitchFamily="2" charset="2"/>
              <a:buChar char="q"/>
            </a:pPr>
            <a:endParaRPr lang="pt-BR" dirty="0" smtClean="0"/>
          </a:p>
          <a:p>
            <a:pPr lvl="4">
              <a:buFont typeface="Wingdings" pitchFamily="2" charset="2"/>
              <a:buChar char="q"/>
            </a:pPr>
            <a:endParaRPr lang="pt-BR" dirty="0" smtClean="0"/>
          </a:p>
          <a:p>
            <a:pPr lvl="4">
              <a:buFont typeface="Wingdings" pitchFamily="2" charset="2"/>
              <a:buChar char="q"/>
            </a:pPr>
            <a:endParaRPr lang="pt-BR" dirty="0" smtClean="0"/>
          </a:p>
          <a:p>
            <a:pPr lvl="4">
              <a:buFont typeface="Wingdings" pitchFamily="2" charset="2"/>
              <a:buChar char="q"/>
            </a:pPr>
            <a:endParaRPr lang="pt-B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II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Insatisfação escolar: a escola sobrecarregada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Conceitos comuns a todos os processos de reforma na política educativa e nas estratégias: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Qualidade, eficiência e igualdade.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Ampliação da escolaridade obrigatória.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Exigências de renovação curricular.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Incorporação das </a:t>
            </a:r>
            <a:r>
              <a:rPr lang="pt-BR" dirty="0" err="1" smtClean="0"/>
              <a:t>TICs</a:t>
            </a:r>
            <a:r>
              <a:rPr lang="pt-BR" dirty="0" smtClean="0"/>
              <a:t>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Preocupação com  a profissionalização docente.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Mudanças na estrutura acadêmica do sistema e dos centros escolares.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Instalação de mecanismos de avaliação.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Prestação de contas e controle de qualidade.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Tendência à descentralização do sistema.</a:t>
            </a:r>
          </a:p>
          <a:p>
            <a:pPr lvl="4">
              <a:buFont typeface="Wingdings" pitchFamily="2" charset="2"/>
              <a:buChar char="q"/>
            </a:pPr>
            <a:r>
              <a:rPr lang="pt-BR" dirty="0" smtClean="0"/>
              <a:t>Concessão de algum grau de autonomia às escolas.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II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Insatisfação escolar: a escola sobrecarregada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Na opinião do autor são três os indicadores mais preocupantes do deficiente desempenho do atual dispositivo escolar:</a:t>
            </a:r>
          </a:p>
          <a:p>
            <a:pPr>
              <a:buNone/>
            </a:pPr>
            <a:endParaRPr lang="pt-BR" dirty="0" smtClean="0"/>
          </a:p>
          <a:p>
            <a:pPr lvl="3">
              <a:buFont typeface="+mj-lt"/>
              <a:buAutoNum type="arabicPeriod"/>
            </a:pPr>
            <a:r>
              <a:rPr lang="pt-BR" sz="1800" dirty="0" smtClean="0"/>
              <a:t>Fracasso escolar</a:t>
            </a:r>
          </a:p>
          <a:p>
            <a:pPr lvl="3">
              <a:buFont typeface="+mj-lt"/>
              <a:buAutoNum type="arabicPeriod"/>
            </a:pPr>
            <a:r>
              <a:rPr lang="pt-BR" sz="1800" dirty="0" smtClean="0"/>
              <a:t>Fracasso parcial da função compensatória</a:t>
            </a:r>
          </a:p>
          <a:p>
            <a:pPr lvl="3">
              <a:buFont typeface="+mj-lt"/>
              <a:buAutoNum type="arabicPeriod"/>
            </a:pPr>
            <a:r>
              <a:rPr lang="pt-BR" sz="1800" dirty="0" smtClean="0"/>
              <a:t>Irrelevância do conhecimento que se estuda e se aprende na escola</a:t>
            </a:r>
            <a:endParaRPr lang="pt-BR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II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Insatisfação escolar: a escola sobrecarregada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t-BR" dirty="0" smtClean="0"/>
              <a:t>A escola sobrecarregada</a:t>
            </a:r>
          </a:p>
          <a:p>
            <a:pPr algn="just"/>
            <a:r>
              <a:rPr lang="pt-BR" dirty="0" smtClean="0"/>
              <a:t>“[...] </a:t>
            </a:r>
            <a:r>
              <a:rPr lang="pt-BR" dirty="0" err="1" smtClean="0"/>
              <a:t>Gatto</a:t>
            </a:r>
            <a:r>
              <a:rPr lang="pt-BR" dirty="0" smtClean="0"/>
              <a:t> considera que a escola como instituição é absolutamente irreformável, porque, do seu ponto de vista, ainda continua sendo um sucesso absoluto. Realiza de forma eficaz a tarefa para o que foi originalmente concebida: ser o componente de formação de uma economia de produção de massa dirigida por uma pequena elite de privilegiados.” (p.38)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“</a:t>
            </a:r>
            <a:r>
              <a:rPr lang="pt-BR" dirty="0" err="1" smtClean="0"/>
              <a:t>Tedesco</a:t>
            </a:r>
            <a:r>
              <a:rPr lang="pt-BR" dirty="0" smtClean="0"/>
              <a:t> (2000), por sua vez, insiste neste aspecto quando destaca que na escola não se aprendem as operações cognitivas destinadas a produzir conhecimento, mas as operações que lhe permitem ter sucesso no processo escolar.” (p.38)</a:t>
            </a:r>
          </a:p>
          <a:p>
            <a:pPr algn="just"/>
            <a:endParaRPr lang="pt-B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II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Insatisfação escolar: a escola sobrecarregada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deficiências da escola convencional contemporânea, conforme o autor, são: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Fragmentação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Descontextualização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Priorização da quantidade sobre a qualidade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Reprodução, transferência, recriação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Tédio, passividade e desmotivação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Uniformidade: um modelo único para todos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Individualismo e isolamento</a:t>
            </a:r>
          </a:p>
          <a:p>
            <a:pPr lvl="3">
              <a:buFont typeface="Wingdings" pitchFamily="2" charset="2"/>
              <a:buChar char="q"/>
            </a:pPr>
            <a:r>
              <a:rPr lang="pt-BR" dirty="0" smtClean="0"/>
              <a:t>Obsessão pelas avaliações</a:t>
            </a:r>
            <a:endParaRPr lang="pt-B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II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Insatisfação escolar: a escola sobrecarregada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Uma nova cultura da aprendizagem: o desenvolvimento de competências ou qualidades</a:t>
            </a:r>
          </a:p>
          <a:p>
            <a:pPr>
              <a:buNone/>
            </a:pPr>
            <a:endParaRPr lang="pt-BR" dirty="0" smtClean="0"/>
          </a:p>
          <a:p>
            <a:r>
              <a:rPr lang="pt-BR" dirty="0" smtClean="0"/>
              <a:t>“ A finalidade da escola não pode se esgotar no ensino e na aprendizagem dos conteúdos disciplinares estabelecidos no currículo e organizado nos livros didáticos. A missão da escola é ajudar a desenvolver capacidades, competências ou qualidades humanas fundamentais que o cidadão contemporâneo precisa para viver satisfatoriamente em complexos contextos da era da informação.” (p.46)</a:t>
            </a:r>
            <a:endParaRPr lang="pt-B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É possível uma escola educativa?</a:t>
            </a:r>
            <a:br>
              <a:rPr lang="pt-BR" dirty="0" smtClean="0"/>
            </a:br>
            <a:r>
              <a:rPr lang="pt-BR" dirty="0" smtClean="0"/>
              <a:t>Aprender e ensinar a se educar</a:t>
            </a:r>
            <a:endParaRPr lang="pt-BR" dirty="0"/>
          </a:p>
        </p:txBody>
      </p:sp>
      <p:pic>
        <p:nvPicPr>
          <p:cNvPr id="4" name="Espaço Reservado para Conteúdo 3" descr="0053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88519" y="2228768"/>
            <a:ext cx="3169035" cy="3752137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É possível uma escola educativa?</a:t>
            </a:r>
            <a:br>
              <a:rPr lang="pt-BR" dirty="0" smtClean="0"/>
            </a:br>
            <a:r>
              <a:rPr lang="pt-BR" dirty="0" smtClean="0"/>
              <a:t>Aprender e ensinar a se educar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pt-BR" dirty="0" smtClean="0"/>
              <a:t>O autor trás algumas questões a serem pensadas:</a:t>
            </a:r>
          </a:p>
          <a:p>
            <a:pPr algn="just">
              <a:buNone/>
            </a:pP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É possível ter uma escola verdadeiramente educativa, que ajude cada indivíduo a se constituir de maneira autônoma, sábia e solidária?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Como aprender a viver, pensar, decidir e agir na atmosfera densa e mutante da era digital ?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Que papel está ocupando a escola convencional nesse processo?</a:t>
            </a:r>
          </a:p>
          <a:p>
            <a:pPr algn="just">
              <a:buFont typeface="Wingdings" pitchFamily="2" charset="2"/>
              <a:buChar char="v"/>
            </a:pPr>
            <a:endParaRPr lang="pt-BR" dirty="0" smtClean="0"/>
          </a:p>
          <a:p>
            <a:pPr algn="just">
              <a:buNone/>
            </a:pPr>
            <a:r>
              <a:rPr lang="pt-BR" dirty="0" smtClean="0"/>
              <a:t>    “A inovação educacional  sempre é minoritária, marginal e efêmera. Por conseguinte, a instituição escolar permanece a mesma desde a sua  extensão à população em geral, no final do século XIX, quando o resto da sociedade e as suas instituições se transformaram tão rapidamente que são quase irreconhecíveis desde então.” (p. 12) </a:t>
            </a:r>
          </a:p>
          <a:p>
            <a:pPr algn="just"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12020" y="2212840"/>
            <a:ext cx="8596668" cy="3880773"/>
          </a:xfrm>
        </p:spPr>
        <p:txBody>
          <a:bodyPr/>
          <a:lstStyle/>
          <a:p>
            <a:pPr algn="just">
              <a:buNone/>
            </a:pPr>
            <a:r>
              <a:rPr lang="pt-BR" dirty="0" smtClean="0"/>
              <a:t>Uma nova época</a:t>
            </a:r>
          </a:p>
          <a:p>
            <a:pPr algn="just"/>
            <a:r>
              <a:rPr lang="pt-BR" dirty="0" smtClean="0"/>
              <a:t>“Na era globalizada da informação digitalizada, o acesso ao conhecimento é relativamente fácil, imediato, onipresente e acessível.” (p.14)</a:t>
            </a:r>
          </a:p>
          <a:p>
            <a:pPr algn="just"/>
            <a:endParaRPr lang="pt-BR" dirty="0" smtClean="0"/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“...evolução do ser humano: a hominização durou vários milhões de anos; a pré-história nômade, quase um milhão de anos; a época agrícola e pecuária, já sedentária, cerca de sete mil anos; a era industrial não chega aos 300 anos, e a era digital ainda temos apenas algumas décadas. O desenvolvimento simbólico e a gestão da informação são os responsáveis por este efeito exponencial e acumulativo da evolução dos seres humanos.”  (p.15)</a:t>
            </a:r>
          </a:p>
          <a:p>
            <a:pPr algn="just"/>
            <a:endParaRPr lang="pt-BR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“uma nova era globalizada de interdependência principalmente urbana, em que vivem justapostos, grupos humanos diferentes e frequentemente discrepantes, na qual se celebra a complexidade e se enfatiza a diversidade e o anonimato.” (p.15)</a:t>
            </a:r>
          </a:p>
          <a:p>
            <a:pPr algn="just">
              <a:buNone/>
            </a:pPr>
            <a:endParaRPr lang="pt-BR" dirty="0" smtClean="0"/>
          </a:p>
          <a:p>
            <a:pPr algn="just"/>
            <a:r>
              <a:rPr lang="pt-BR" dirty="0" smtClean="0"/>
              <a:t>“Transformações substanciais ocorreram em três áreas fundamentais da vida social: o âmbito da produção/consumo (economia), o âmbito do poder (político) e o âmbito da experiência cotidiana (sociedade e cultura).” (p.15)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“As confluências de mudanças tão significativas e radicais estão moldando um novo metacontexto que modifica as instituições, os Estados e a vida cotidiana dos cidadãos dentro de uma era de globalização e interdependência.”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dirty="0" smtClean="0"/>
              <a:t>“A globalização mudou a maneira como trabalhamos, comunicamo-nos e, definitivamente, como vivemos, o que implica, sem dúvida, uma força de mudança, com potencial catalítico, tanto positivo como negativo, de possibilidades e ameaças (DARLING-HAMMOND, 2010)” (p.16)</a:t>
            </a:r>
          </a:p>
          <a:p>
            <a:pPr algn="just"/>
            <a:r>
              <a:rPr lang="pt-BR" dirty="0" smtClean="0"/>
              <a:t>“ As mudanças nas relações de poder e relações de produção provocam transformações substanciais no campo das relações de experiências que singularizam a vida dos cidadãos da era da informação dos cenários de socialização próximos.” (p.16)</a:t>
            </a:r>
          </a:p>
          <a:p>
            <a:pPr algn="just"/>
            <a:r>
              <a:rPr lang="pt-BR" dirty="0" smtClean="0"/>
              <a:t>“ O cenário social, local e global se transformou tão rapidamente que os seres humanos, como cidadãos, enfrentam um clima de insegurança, incerteza e medo, tanto como de possibilidades imprevistas, em um mundo de fluxos globais...” (p.17)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A informação digital</a:t>
            </a:r>
          </a:p>
          <a:p>
            <a:pPr algn="just"/>
            <a:r>
              <a:rPr lang="pt-BR" dirty="0" smtClean="0"/>
              <a:t>“A capacidade para usar a tecnologia da informação é cada dia mais decisiva, pois muitos dos serviços, do trabalho e dos intercâmbios estão e estarão cada vez mais acessíveis apenas por meio da rede.” (p.17)</a:t>
            </a:r>
          </a:p>
          <a:p>
            <a:endParaRPr lang="pt-BR" dirty="0" smtClean="0"/>
          </a:p>
          <a:p>
            <a:pPr algn="just"/>
            <a:r>
              <a:rPr lang="pt-BR" dirty="0" smtClean="0"/>
              <a:t>“...atualmente as informações são produzidas, distribuídas, consumidas e abandonadas a um ritmo frenético. A velocidade, cada vez mais acelerada, que define o ciclo de informação determina a imagem de fragilidade e precariedade da vida dos seres humanos (CHOMSKY; RAMONET, 1995).” (p.17)</a:t>
            </a: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A informação digital</a:t>
            </a:r>
          </a:p>
          <a:p>
            <a:pPr>
              <a:buNone/>
            </a:pPr>
            <a:endParaRPr lang="pt-BR" dirty="0" smtClean="0"/>
          </a:p>
          <a:p>
            <a:pPr algn="just"/>
            <a:r>
              <a:rPr lang="pt-BR" dirty="0" smtClean="0"/>
              <a:t>“Uma vez que a informação é produzida, consumida, atualizada e alterada constantemente, novas práticas de leitura, escrita, aprendizagem e pensamento, por exemplo, evoluem com ela.” ( p. 18)</a:t>
            </a:r>
          </a:p>
          <a:p>
            <a:pPr algn="just"/>
            <a:endParaRPr lang="pt-BR" dirty="0" smtClean="0"/>
          </a:p>
          <a:p>
            <a:pPr algn="just"/>
            <a:r>
              <a:rPr lang="pt-BR" dirty="0" smtClean="0"/>
              <a:t>“[ ...]o mosaico de dados não produz formação, e, sim, perplexidade e desorientação. A saturação de informação gera dois efeitos aparentemente paradoxais, mas na verdade convergentes: a superinformação e a desinformação.” (p. 18)</a:t>
            </a:r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pt-BR" sz="2000" dirty="0" smtClean="0"/>
              <a:t>Capítulo I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 era digital: novos desafios educacionais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t-BR" dirty="0" smtClean="0"/>
              <a:t>A informação digital</a:t>
            </a:r>
          </a:p>
          <a:p>
            <a:pPr>
              <a:buNone/>
            </a:pPr>
            <a:endParaRPr lang="pt-BR" dirty="0" smtClean="0"/>
          </a:p>
          <a:p>
            <a:pPr algn="just"/>
            <a:r>
              <a:rPr lang="pt-BR" dirty="0" smtClean="0"/>
              <a:t>“ A internet, portanto, não é só um depósito inesgotável de informações e uma base mais ou menos ordenada ou caótica base de dados, conceitos e teorias, uma biblioteca excelente e viva ao alcance de todos e todas, mas, sobretudo, é um espaço para a interpretação e a ação, um poderoso meio de comunicação, uma plataforma de intercâmbio para o encontro, a colaboração em projetos conjuntos, a criação de novas comunidades virtuais, a interação entre iguais próximos ou distantes, o projeto compartilhado e a organização de mobilizações globais, bem como para a expressão individual e coletiva dos próprios talentos, sentimentos, desejos e projetos.” (p.21)</a:t>
            </a:r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lestra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do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palestra</Template>
  <TotalTime>199</TotalTime>
  <Words>1495</Words>
  <Application>Microsoft Office PowerPoint</Application>
  <PresentationFormat>Personalizar</PresentationFormat>
  <Paragraphs>107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0" baseType="lpstr">
      <vt:lpstr>palestra</vt:lpstr>
      <vt:lpstr>Slide 1</vt:lpstr>
      <vt:lpstr>É possível uma escola educativa? Aprender e ensinar a se educar</vt:lpstr>
      <vt:lpstr>É possível uma escola educativa? Aprender e ensinar a se educar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  A era digital: novos desafios educacionais </vt:lpstr>
      <vt:lpstr>Capítulo II Insatisfação escolar: a escola sobrecarregada </vt:lpstr>
      <vt:lpstr>Capítulo II Insatisfação escolar: a escola sobrecarregada </vt:lpstr>
      <vt:lpstr>Capítulo II Insatisfação escolar: a escola sobrecarregada </vt:lpstr>
      <vt:lpstr>Capítulo II Insatisfação escolar: a escola sobrecarregada </vt:lpstr>
      <vt:lpstr>Capítulo II Insatisfação escolar: a escola sobrecarregada </vt:lpstr>
      <vt:lpstr>Capítulo II Insatisfação escolar: a escola sobrecarregada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Angela</dc:creator>
  <cp:lastModifiedBy>Angela</cp:lastModifiedBy>
  <cp:revision>21</cp:revision>
  <dcterms:created xsi:type="dcterms:W3CDTF">2016-04-21T22:43:52Z</dcterms:created>
  <dcterms:modified xsi:type="dcterms:W3CDTF">2016-04-29T12:07:21Z</dcterms:modified>
</cp:coreProperties>
</file>